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7010400" cy="9296400"/>
  <p:embeddedFontLst>
    <p:embeddedFont>
      <p:font typeface="Arial Narrow" panose="020B0606020202030204" pitchFamily="3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Source Sans Pro" panose="020B0503030403020204" pitchFamily="34" charset="0"/>
      <p:regular r:id="rId21"/>
      <p:bold r:id="rId22"/>
      <p:italic r:id="rId23"/>
      <p:boldItalic r:id="rId24"/>
    </p:embeddedFont>
    <p:embeddedFont>
      <p:font typeface="Tahoma" panose="020B0604030504040204" pitchFamily="34" charset="0"/>
      <p:regular r:id="rId25"/>
      <p:bold r:id="rId26"/>
    </p:embeddedFont>
    <p:embeddedFont>
      <p:font typeface="Times" pitchFamily="18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jfBi2LtFk3mvz5Ix/wBdzpCn89c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64E8906-5DE4-43B2-8843-81CD3C5AA18F}">
  <a:tblStyle styleId="{964E8906-5DE4-43B2-8843-81CD3C5AA18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FA7DE9F-8067-42B6-88F9-2F3587CCB9E5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pl-PL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‹#›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 txBox="1">
            <a:spLocks noGrp="1"/>
          </p:cNvSpPr>
          <p:nvPr>
            <p:ph type="body" idx="1"/>
          </p:nvPr>
        </p:nvSpPr>
        <p:spPr>
          <a:xfrm>
            <a:off x="700074" y="4473361"/>
            <a:ext cx="5610467" cy="3663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</a:pPr>
            <a:endParaRPr/>
          </a:p>
        </p:txBody>
      </p:sp>
      <p:sp>
        <p:nvSpPr>
          <p:cNvPr id="103" name="Google Shape;10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5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01" name="Google Shape;201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0:notes"/>
          <p:cNvSpPr/>
          <p:nvPr/>
        </p:nvSpPr>
        <p:spPr>
          <a:xfrm>
            <a:off x="1168400" y="706746"/>
            <a:ext cx="4673600" cy="34861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6" name="Google Shape;116;p10:notes"/>
          <p:cNvSpPr txBox="1">
            <a:spLocks noGrp="1"/>
          </p:cNvSpPr>
          <p:nvPr>
            <p:ph type="body" idx="1"/>
          </p:nvPr>
        </p:nvSpPr>
        <p:spPr>
          <a:xfrm>
            <a:off x="667552" y="4068822"/>
            <a:ext cx="567492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indent="0"/>
            <a:endParaRPr sz="2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1:notes"/>
          <p:cNvSpPr/>
          <p:nvPr/>
        </p:nvSpPr>
        <p:spPr>
          <a:xfrm>
            <a:off x="1168400" y="706746"/>
            <a:ext cx="4673600" cy="34861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6" name="Google Shape;126;p11:notes"/>
          <p:cNvSpPr txBox="1">
            <a:spLocks noGrp="1"/>
          </p:cNvSpPr>
          <p:nvPr>
            <p:ph type="body" idx="1"/>
          </p:nvPr>
        </p:nvSpPr>
        <p:spPr>
          <a:xfrm>
            <a:off x="667552" y="4068822"/>
            <a:ext cx="567492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indent="0"/>
            <a:endParaRPr sz="2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e7a5f5068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e7a5f50689_0_10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47" name="Google Shape;147;g1e7a5f50689_0_1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345"/>
          </a:xfrm>
          <a:prstGeom prst="rect">
            <a:avLst/>
          </a:prstGeom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pl-PL"/>
              <a:pPr algn="r">
                <a:buSzPts val="1200"/>
              </a:pPr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e7a5f50689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e7a5f50689_0_18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54" name="Google Shape;154;g1e7a5f50689_0_18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345"/>
          </a:xfrm>
          <a:prstGeom prst="rect">
            <a:avLst/>
          </a:prstGeom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pl-PL"/>
              <a:pPr algn="r">
                <a:buSzPts val="1200"/>
              </a:pPr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e7a5f50689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e7a5f50689_0_38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63" name="Google Shape;163;g1e7a5f50689_0_38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345"/>
          </a:xfrm>
          <a:prstGeom prst="rect">
            <a:avLst/>
          </a:prstGeom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pl-PL"/>
              <a:pPr algn="r">
                <a:buSzPts val="1200"/>
              </a:pPr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e7a5f50689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e7a5f50689_0_25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69" name="Google Shape;169;g1e7a5f50689_0_25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345"/>
          </a:xfrm>
          <a:prstGeom prst="rect">
            <a:avLst/>
          </a:prstGeom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pl-PL"/>
              <a:pPr algn="r">
                <a:buSzPts val="1200"/>
              </a:pPr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5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77" name="Google Shape;17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6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84" name="Google Shape;18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6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6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6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6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6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9" name="Google Shape;69;p6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6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1" name="Google Shape;71;p6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6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8" name="Google Shape;78;p6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9" name="Google Shape;79;p6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6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Google Shape;85;p6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6" name="Google Shape;86;p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6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6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6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5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wentieth Centur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rmAutofit/>
          </a:bodyPr>
          <a:lstStyle>
            <a:lvl1pPr marL="457200" lvl="0" indent="-3175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2984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2pPr>
            <a:lvl3pPr marL="1371600" lvl="2" indent="-2984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3pPr>
            <a:lvl4pPr marL="1828800" lvl="3" indent="-2984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4pPr>
            <a:lvl5pPr marL="2286000" lvl="4" indent="-2984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5pPr>
            <a:lvl6pPr marL="2743200" lvl="5" indent="-2984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6pPr>
            <a:lvl7pPr marL="3200400" lvl="6" indent="-2984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7pPr>
            <a:lvl8pPr marL="3657600" lvl="7" indent="-2984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8pPr>
            <a:lvl9pPr marL="4114800" lvl="8" indent="-2984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5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Twentieth Century"/>
              <a:buNone/>
              <a:defRPr sz="1067" b="0" i="0" u="none" strike="noStrike" cap="non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Twentieth Century"/>
              <a:buNone/>
              <a:defRPr sz="1067" b="0" i="0" u="none" strike="noStrike" cap="non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Twentieth Century"/>
              <a:buNone/>
              <a:defRPr sz="1067" b="0" i="0" u="none" strike="noStrike" cap="non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Twentieth Century"/>
              <a:buNone/>
              <a:defRPr sz="1067" b="0" i="0" u="none" strike="noStrike" cap="non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Twentieth Century"/>
              <a:buNone/>
              <a:defRPr sz="1067" b="0" i="0" u="none" strike="noStrike" cap="non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Twentieth Century"/>
              <a:buNone/>
              <a:defRPr sz="1067" b="0" i="0" u="none" strike="noStrike" cap="non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Twentieth Century"/>
              <a:buNone/>
              <a:defRPr sz="1067" b="0" i="0" u="none" strike="noStrike" cap="non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Twentieth Century"/>
              <a:buNone/>
              <a:defRPr sz="1067" b="0" i="0" u="none" strike="noStrike" cap="non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Twentieth Century"/>
              <a:buNone/>
              <a:defRPr sz="1067" b="0" i="0" u="none" strike="noStrike" cap="none">
                <a:solidFill>
                  <a:srgbClr val="88888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55d8ea480c_0_64"/>
          <p:cNvSpPr txBox="1">
            <a:spLocks noGrp="1"/>
          </p:cNvSpPr>
          <p:nvPr>
            <p:ph type="title"/>
          </p:nvPr>
        </p:nvSpPr>
        <p:spPr>
          <a:xfrm>
            <a:off x="252033" y="118657"/>
            <a:ext cx="11688300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 b="0" i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g255d8ea480c_0_64"/>
          <p:cNvSpPr txBox="1">
            <a:spLocks noGrp="1"/>
          </p:cNvSpPr>
          <p:nvPr>
            <p:ph type="body" idx="1"/>
          </p:nvPr>
        </p:nvSpPr>
        <p:spPr>
          <a:xfrm>
            <a:off x="848333" y="1081710"/>
            <a:ext cx="10494900" cy="18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400" b="0" i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g255d8ea480c_0_64"/>
          <p:cNvSpPr txBox="1">
            <a:spLocks noGrp="1"/>
          </p:cNvSpPr>
          <p:nvPr>
            <p:ph type="ftr" idx="11"/>
          </p:nvPr>
        </p:nvSpPr>
        <p:spPr>
          <a:xfrm>
            <a:off x="4145280" y="6377939"/>
            <a:ext cx="39012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g255d8ea480c_0_64"/>
          <p:cNvSpPr txBox="1">
            <a:spLocks noGrp="1"/>
          </p:cNvSpPr>
          <p:nvPr>
            <p:ph type="dt" idx="10"/>
          </p:nvPr>
        </p:nvSpPr>
        <p:spPr>
          <a:xfrm>
            <a:off x="609600" y="6377939"/>
            <a:ext cx="2803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g255d8ea480c_0_64"/>
          <p:cNvSpPr txBox="1">
            <a:spLocks noGrp="1"/>
          </p:cNvSpPr>
          <p:nvPr>
            <p:ph type="sldNum" idx="12"/>
          </p:nvPr>
        </p:nvSpPr>
        <p:spPr>
          <a:xfrm>
            <a:off x="11493125" y="6597258"/>
            <a:ext cx="549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8890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8890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8890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8890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8890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8890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8890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8890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8890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889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r>
              <a:rPr lang="pl-PL"/>
              <a:t> / 1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0" name="Google Shape;50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6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5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9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3.png"/><Relationship Id="rId5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openxmlformats.org/officeDocument/2006/relationships/hyperlink" Target="http://interdisciplinary-research.eu/wp-content/uploads/2023/09/wroclaw_fens.pptx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docs.google.com/spreadsheets/d/1125HWV1Fh38XcQ8epSW0S07rIf6KpN6wiEzFgIu5IA4/edit?usp=shari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"/>
          <p:cNvSpPr txBox="1">
            <a:spLocks noGrp="1"/>
          </p:cNvSpPr>
          <p:nvPr>
            <p:ph type="title"/>
          </p:nvPr>
        </p:nvSpPr>
        <p:spPr>
          <a:xfrm>
            <a:off x="0" y="1116140"/>
            <a:ext cx="12192000" cy="1919097"/>
          </a:xfrm>
          <a:prstGeom prst="rect">
            <a:avLst/>
          </a:prstGeom>
          <a:solidFill>
            <a:srgbClr val="D6D6EF"/>
          </a:solidFill>
          <a:ln>
            <a:noFill/>
          </a:ln>
        </p:spPr>
        <p:txBody>
          <a:bodyPr spcFirstLastPara="1" wrap="square" lIns="0" tIns="90025" rIns="0" bIns="0" anchor="t" anchorCtr="0">
            <a:spAutoFit/>
          </a:bodyPr>
          <a:lstStyle/>
          <a:p>
            <a:pPr marL="13081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br>
              <a:rPr lang="pl-PL"/>
            </a:br>
            <a:br>
              <a:rPr lang="pl-PL"/>
            </a:br>
            <a:r>
              <a:rPr lang="pl-PL"/>
              <a:t> </a:t>
            </a:r>
            <a:endParaRPr/>
          </a:p>
        </p:txBody>
      </p:sp>
      <p:sp>
        <p:nvSpPr>
          <p:cNvPr id="106" name="Google Shape;106;p1"/>
          <p:cNvSpPr txBox="1"/>
          <p:nvPr/>
        </p:nvSpPr>
        <p:spPr>
          <a:xfrm>
            <a:off x="1418021" y="2941448"/>
            <a:ext cx="9068431" cy="137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900" rIns="0" bIns="0" anchor="t" anchorCtr="0">
            <a:spAutoFit/>
          </a:bodyPr>
          <a:lstStyle/>
          <a:p>
            <a:pPr marL="25400" marR="1270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5400" marR="12700" lvl="0" indent="12700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Andrzej Jarynowski</a:t>
            </a:r>
            <a:r>
              <a:rPr lang="pl-PL"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Vitaly Belik</a:t>
            </a:r>
            <a:endParaRPr sz="24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5400" marR="12700" lvl="0" indent="12700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5400" marR="12700" lvl="0" indent="12700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3444"/>
            <a:ext cx="10677236" cy="78749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"/>
          <p:cNvSpPr/>
          <p:nvPr/>
        </p:nvSpPr>
        <p:spPr>
          <a:xfrm>
            <a:off x="147500" y="1023126"/>
            <a:ext cx="11850900" cy="1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6175" tIns="83075" rIns="166175" bIns="830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</a:pPr>
            <a:r>
              <a:rPr lang="pl-PL" sz="4100" b="1">
                <a:solidFill>
                  <a:schemeClr val="dk1"/>
                </a:solidFill>
                <a:highlight>
                  <a:schemeClr val="lt1"/>
                </a:highlight>
              </a:rPr>
              <a:t>Narrative review of infectious disease spread models developed in Poland during COVID-19 pandemic</a:t>
            </a:r>
            <a:r>
              <a:rPr lang="pl-PL" sz="4100" b="1">
                <a:solidFill>
                  <a:srgbClr val="9537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"/>
          <p:cNvSpPr/>
          <p:nvPr/>
        </p:nvSpPr>
        <p:spPr>
          <a:xfrm>
            <a:off x="345123" y="3839516"/>
            <a:ext cx="11767200" cy="1908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1) System Modeling Group, Institute of Veterinary Epidemiology and Biostatistics, Freie Universität Berlin, Germany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2) Interdisciplinary Research Institute, </a:t>
            </a:r>
            <a:r>
              <a:rPr lang="pl-P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Głogów</a:t>
            </a:r>
            <a:r>
              <a:rPr lang="pl-PL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pl-P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Aidmed, Gdańsk/ </a:t>
            </a:r>
            <a:r>
              <a:rPr lang="pl-PL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Polish Hygienic Association, Lower Silesia District, Poland 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2004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3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Wrocław, 14.09.2023</a:t>
            </a:r>
            <a:br>
              <a:rPr lang="pl-PL" sz="3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endParaRPr sz="30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1" descr="DAAD - Home | Faceboo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40601" y="170505"/>
            <a:ext cx="666964" cy="666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80413" y="111897"/>
            <a:ext cx="422550" cy="386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"/>
          <p:cNvPicPr preferRelativeResize="0"/>
          <p:nvPr/>
        </p:nvPicPr>
        <p:blipFill rotWithShape="1">
          <a:blip r:embed="rId6">
            <a:alphaModFix/>
          </a:blip>
          <a:srcRect t="23703" r="23127" b="21045"/>
          <a:stretch/>
        </p:blipFill>
        <p:spPr>
          <a:xfrm>
            <a:off x="10447346" y="505053"/>
            <a:ext cx="841952" cy="416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5113905"/>
            <a:ext cx="12191999" cy="1811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oogle Shape;203;p50"/>
          <p:cNvGrpSpPr/>
          <p:nvPr/>
        </p:nvGrpSpPr>
        <p:grpSpPr>
          <a:xfrm>
            <a:off x="2721999" y="125570"/>
            <a:ext cx="1133487" cy="895191"/>
            <a:chOff x="720518" y="13492525"/>
            <a:chExt cx="2647510" cy="2150521"/>
          </a:xfrm>
        </p:grpSpPr>
        <p:pic>
          <p:nvPicPr>
            <p:cNvPr id="204" name="Google Shape;204;p50"/>
            <p:cNvPicPr preferRelativeResize="0"/>
            <p:nvPr/>
          </p:nvPicPr>
          <p:blipFill rotWithShape="1">
            <a:blip r:embed="rId3">
              <a:alphaModFix/>
            </a:blip>
            <a:srcRect b="42015"/>
            <a:stretch/>
          </p:blipFill>
          <p:spPr>
            <a:xfrm>
              <a:off x="720520" y="14107937"/>
              <a:ext cx="2647508" cy="15351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5" name="Google Shape;205;p50"/>
            <p:cNvSpPr txBox="1"/>
            <p:nvPr/>
          </p:nvSpPr>
          <p:spPr>
            <a:xfrm>
              <a:off x="720518" y="13492525"/>
              <a:ext cx="2647501" cy="636714"/>
            </a:xfrm>
            <a:prstGeom prst="rect">
              <a:avLst/>
            </a:prstGeom>
            <a:solidFill>
              <a:srgbClr val="3B7083"/>
            </a:solidFill>
            <a:ln>
              <a:noFill/>
            </a:ln>
          </p:spPr>
          <p:txBody>
            <a:bodyPr spcFirstLastPara="1" wrap="square" lIns="39800" tIns="39800" rIns="39800" bIns="398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wentieth Century"/>
                <a:buNone/>
              </a:pPr>
              <a:r>
                <a:rPr lang="pl-PL" sz="1200" b="1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HPAI</a:t>
              </a:r>
              <a:endParaRPr sz="1200" b="1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206" name="Google Shape;206;p50"/>
          <p:cNvGrpSpPr/>
          <p:nvPr/>
        </p:nvGrpSpPr>
        <p:grpSpPr>
          <a:xfrm>
            <a:off x="5071364" y="139093"/>
            <a:ext cx="1133500" cy="881936"/>
            <a:chOff x="6686807" y="12327422"/>
            <a:chExt cx="2647541" cy="2171543"/>
          </a:xfrm>
        </p:grpSpPr>
        <p:pic>
          <p:nvPicPr>
            <p:cNvPr id="207" name="Google Shape;207;p50"/>
            <p:cNvPicPr preferRelativeResize="0"/>
            <p:nvPr/>
          </p:nvPicPr>
          <p:blipFill rotWithShape="1">
            <a:blip r:embed="rId4">
              <a:alphaModFix/>
            </a:blip>
            <a:srcRect b="41604"/>
            <a:stretch/>
          </p:blipFill>
          <p:spPr>
            <a:xfrm>
              <a:off x="6686808" y="12863776"/>
              <a:ext cx="2647540" cy="16351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8" name="Google Shape;208;p50"/>
            <p:cNvSpPr txBox="1"/>
            <p:nvPr/>
          </p:nvSpPr>
          <p:spPr>
            <a:xfrm>
              <a:off x="6686807" y="12327422"/>
              <a:ext cx="2647501" cy="652601"/>
            </a:xfrm>
            <a:prstGeom prst="rect">
              <a:avLst/>
            </a:prstGeom>
            <a:solidFill>
              <a:srgbClr val="3B7083"/>
            </a:solidFill>
            <a:ln>
              <a:noFill/>
            </a:ln>
          </p:spPr>
          <p:txBody>
            <a:bodyPr spcFirstLastPara="1" wrap="square" lIns="39800" tIns="39800" rIns="39800" bIns="398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wentieth Century"/>
                <a:buNone/>
              </a:pPr>
              <a:r>
                <a:rPr lang="pl-PL" sz="1200" b="1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COVID-19</a:t>
              </a:r>
              <a:endParaRPr sz="1200" b="1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209" name="Google Shape;209;p50"/>
          <p:cNvSpPr txBox="1"/>
          <p:nvPr/>
        </p:nvSpPr>
        <p:spPr>
          <a:xfrm>
            <a:off x="6242334" y="124672"/>
            <a:ext cx="1133484" cy="265043"/>
          </a:xfrm>
          <a:prstGeom prst="rect">
            <a:avLst/>
          </a:prstGeom>
          <a:solidFill>
            <a:srgbClr val="3B7083"/>
          </a:solidFill>
          <a:ln>
            <a:noFill/>
          </a:ln>
        </p:spPr>
        <p:txBody>
          <a:bodyPr spcFirstLastPara="1" wrap="square" lIns="39800" tIns="39800" rIns="39800" bIns="398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wentieth Century"/>
              <a:buNone/>
            </a:pPr>
            <a:r>
              <a:rPr lang="pl-PL" sz="1200" b="1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PARASITES</a:t>
            </a:r>
            <a:endParaRPr sz="1200" b="1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aphicFrame>
        <p:nvGraphicFramePr>
          <p:cNvPr id="210" name="Google Shape;210;p50"/>
          <p:cNvGraphicFramePr/>
          <p:nvPr>
            <p:extLst>
              <p:ext uri="{D42A27DB-BD31-4B8C-83A1-F6EECF244321}">
                <p14:modId xmlns:p14="http://schemas.microsoft.com/office/powerpoint/2010/main" val="3570808427"/>
              </p:ext>
            </p:extLst>
          </p:nvPr>
        </p:nvGraphicFramePr>
        <p:xfrm>
          <a:off x="637309" y="1087851"/>
          <a:ext cx="9153275" cy="5773495"/>
        </p:xfrm>
        <a:graphic>
          <a:graphicData uri="http://schemas.openxmlformats.org/drawingml/2006/table">
            <a:tbl>
              <a:tblPr>
                <a:noFill/>
                <a:tableStyleId>{3FA7DE9F-8067-42B6-88F9-2F3587CCB9E5}</a:tableStyleId>
              </a:tblPr>
              <a:tblGrid>
                <a:gridCol w="2048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1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2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0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3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3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32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89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"/>
                        <a:buFont typeface="Arial"/>
                        <a:buNone/>
                      </a:pPr>
                      <a:r>
                        <a:rPr lang="pl-PL" sz="16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contact networks</a:t>
                      </a:r>
                      <a:endParaRPr sz="16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200" marR="47200" marT="18775" marB="187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wentieth Century"/>
                        <a:buNone/>
                      </a:pPr>
                      <a:r>
                        <a:rPr lang="pl-PL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from vision </a:t>
                      </a:r>
                      <a:r>
                        <a:rPr lang="pl-PL" sz="14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(tracking)</a:t>
                      </a:r>
                      <a:r>
                        <a:rPr lang="pl-PL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wentieth Century"/>
                        <a:buNone/>
                      </a:pPr>
                      <a:r>
                        <a:rPr lang="pl-PL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RF</a:t>
                      </a:r>
                      <a:r>
                        <a:rPr lang="pl-PL" sz="14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</a:t>
                      </a:r>
                      <a:r>
                        <a:rPr lang="pl-PL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200" marR="47200" marT="18775" marB="187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"/>
                        <a:buFont typeface="Twentieth Century"/>
                        <a:buNone/>
                      </a:pPr>
                      <a:r>
                        <a:rPr lang="pl-PL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from vision, 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"/>
                        <a:buFont typeface="Twentieth Century"/>
                        <a:buNone/>
                      </a:pPr>
                      <a:r>
                        <a:rPr lang="pl-PL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bluetooth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200" marR="47200" marT="18775" marB="187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wentieth Century"/>
                        <a:buNone/>
                      </a:pPr>
                      <a:r>
                        <a:rPr lang="pl-PL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Human-minks interactions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200" marR="47200" marT="18775" marB="187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wentieth Century"/>
                        <a:buNone/>
                      </a:pPr>
                      <a:r>
                        <a:rPr lang="pl-PL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from vision</a:t>
                      </a:r>
                      <a:r>
                        <a:rPr lang="pl-PL" sz="14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(tracking)</a:t>
                      </a:r>
                      <a:r>
                        <a:rPr lang="pl-PL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wentieth Century"/>
                        <a:buNone/>
                      </a:pPr>
                      <a:r>
                        <a:rPr lang="pl-PL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RF</a:t>
                      </a:r>
                      <a:r>
                        <a:rPr lang="pl-PL" sz="14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</a:t>
                      </a:r>
                      <a:r>
                        <a:rPr lang="pl-PL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200" marR="47200" marT="18775" marB="187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wentieth Century"/>
                        <a:buNone/>
                      </a:pPr>
                      <a:r>
                        <a:rPr lang="pl-PL" sz="14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200" marR="47200" marT="18775" marB="187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wentieth Century"/>
                        <a:buNone/>
                      </a:pPr>
                      <a:r>
                        <a:rPr lang="pl-PL" sz="14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200" marR="47200" marT="18775" marB="187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"/>
                        <a:buFont typeface="Arial"/>
                        <a:buNone/>
                      </a:pPr>
                      <a:r>
                        <a:rPr lang="pl-PL" sz="16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Spatiotemporal patterns (covariates)</a:t>
                      </a:r>
                      <a:endParaRPr sz="16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200" marR="47200" marT="18775" marB="187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Twentieth Century"/>
                        <a:buNone/>
                      </a:pPr>
                      <a:r>
                        <a:rPr lang="pl-PL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Wild birds, climate, poultry </a:t>
                      </a:r>
                      <a:r>
                        <a:rPr lang="pl-PL" sz="14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density</a:t>
                      </a:r>
                      <a:r>
                        <a:rPr lang="pl-PL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pl-PL" sz="14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Twentieth Century"/>
                        <a:buNone/>
                      </a:pPr>
                      <a:r>
                        <a:rPr lang="pl-PL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Weather seasonality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200" marR="47200" marT="18775" marB="187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"/>
                        <a:buFont typeface="Twentieth Century"/>
                        <a:buNone/>
                      </a:pPr>
                      <a:r>
                        <a:rPr lang="pl-PL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Pigs density, human </a:t>
                      </a:r>
                      <a:r>
                        <a:rPr lang="pl-PL" sz="14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mobility</a:t>
                      </a:r>
                      <a:r>
                        <a:rPr lang="pl-PL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Production seasonality. trade </a:t>
                      </a:r>
                      <a:r>
                        <a:rPr lang="pl-PL" sz="14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registries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"/>
                        <a:buFont typeface="Twentieth Century"/>
                        <a:buNone/>
                      </a:pPr>
                      <a:r>
                        <a:rPr lang="pl-PL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200" marR="47200" marT="18775" marB="187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wentieth Century"/>
                        <a:buNone/>
                      </a:pPr>
                      <a:r>
                        <a:rPr lang="pl-PL" sz="14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Adherence</a:t>
                      </a:r>
                      <a:r>
                        <a:rPr lang="pl-PL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to measures, causal models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200" marR="47200" marT="18775" marB="187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wentieth Century"/>
                        <a:buNone/>
                      </a:pPr>
                      <a:r>
                        <a:rPr lang="pl-PL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Exposure to </a:t>
                      </a:r>
                      <a:r>
                        <a:rPr lang="pl-PL" sz="14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environment (prediction)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200" marR="47200" marT="18775" marB="187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wentieth Century"/>
                        <a:buNone/>
                      </a:pPr>
                      <a:r>
                        <a:rPr lang="pl-PL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Weather seasonality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wentieth Century"/>
                        <a:buNone/>
                      </a:pPr>
                      <a:endParaRPr sz="14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200" marR="47200" marT="18775" marB="187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wentieth Century"/>
                        <a:buNone/>
                      </a:pPr>
                      <a:r>
                        <a:rPr lang="pl-PL" sz="14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Satellite</a:t>
                      </a:r>
                      <a:r>
                        <a:rPr lang="pl-PL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images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200" marR="47200" marT="18775" marB="187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"/>
                        <a:buFont typeface="Arial"/>
                        <a:buNone/>
                      </a:pPr>
                      <a:r>
                        <a:rPr lang="pl-PL" sz="16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Early detection (</a:t>
                      </a:r>
                      <a:r>
                        <a:rPr lang="pl-PL" sz="16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sensors</a:t>
                      </a:r>
                      <a:r>
                        <a:rPr lang="pl-PL" sz="16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sz="16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200" marR="47200" marT="18775" marB="187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Twentieth Century"/>
                        <a:buNone/>
                      </a:pPr>
                      <a:r>
                        <a:rPr lang="pl-PL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Mortality, </a:t>
                      </a:r>
                      <a:r>
                        <a:rPr lang="pl-PL" sz="14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eggs</a:t>
                      </a:r>
                      <a:r>
                        <a:rPr lang="pl-PL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production, movements (vision), </a:t>
                      </a:r>
                      <a:r>
                        <a:rPr lang="pl-PL" sz="14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coughing</a:t>
                      </a:r>
                      <a:r>
                        <a:rPr lang="pl-PL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(sound)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200" marR="47200" marT="18775" marB="187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"/>
                        <a:buFont typeface="Twentieth Century"/>
                        <a:buNone/>
                      </a:pPr>
                      <a:r>
                        <a:rPr lang="pl-PL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Mortality, movements (vision), 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200" marR="47200" marT="18775" marB="187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wentieth Century"/>
                        <a:buNone/>
                      </a:pPr>
                      <a:r>
                        <a:rPr lang="pl-PL" sz="14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Coughing</a:t>
                      </a:r>
                      <a:r>
                        <a:rPr lang="pl-PL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(sound analys</a:t>
                      </a:r>
                      <a:r>
                        <a:rPr lang="pl-PL" sz="14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</a:t>
                      </a:r>
                      <a:r>
                        <a:rPr lang="pl-PL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200" marR="47200" marT="18775" marB="187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wentieth Century"/>
                        <a:buNone/>
                      </a:pPr>
                      <a:r>
                        <a:rPr lang="pl-PL" sz="14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eggs</a:t>
                      </a:r>
                      <a:r>
                        <a:rPr lang="pl-PL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production, movements, (time series) 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200" marR="47200" marT="18775" marB="187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wentieth Century"/>
                        <a:buNone/>
                      </a:pPr>
                      <a:r>
                        <a:rPr lang="pl-PL" sz="14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200" marR="47200" marT="18775" marB="187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wentieth Century"/>
                        <a:buNone/>
                      </a:pPr>
                      <a:r>
                        <a:rPr lang="pl-PL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biomonitoring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200" marR="47200" marT="18775" marB="187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9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"/>
                        <a:buFont typeface="Arial"/>
                        <a:buNone/>
                      </a:pPr>
                      <a:r>
                        <a:rPr lang="pl-PL" sz="16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Infoveillence 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"/>
                        <a:buFont typeface="Arial"/>
                        <a:buNone/>
                      </a:pPr>
                      <a:endParaRPr sz="16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200" marR="47200" marT="18775" marB="187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Twentieth Century"/>
                        <a:buNone/>
                      </a:pPr>
                      <a:r>
                        <a:rPr lang="pl-PL" sz="14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200" marR="47200" marT="18775" marB="187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wentieth Century"/>
                        <a:buNone/>
                      </a:pPr>
                      <a:r>
                        <a:rPr lang="pl-PL" sz="14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200" marR="47200" marT="18775" marB="187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wentieth Century"/>
                        <a:buNone/>
                      </a:pPr>
                      <a:r>
                        <a:rPr lang="pl-PL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Bug of words  (demand and supply of information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200" marR="47200" marT="18775" marB="187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wentieth Century"/>
                        <a:buNone/>
                      </a:pPr>
                      <a:r>
                        <a:rPr lang="pl-PL" sz="14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200" marR="47200" marT="18775" marB="187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wentieth Century"/>
                        <a:buNone/>
                      </a:pPr>
                      <a:r>
                        <a:rPr lang="pl-PL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discussion and search on AM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200" marR="47200" marT="18775" marB="187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wentieth Century"/>
                        <a:buNone/>
                      </a:pPr>
                      <a:r>
                        <a:rPr lang="pl-PL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Discussion of group of </a:t>
                      </a:r>
                      <a:r>
                        <a:rPr lang="pl-PL" sz="14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interests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200" marR="47200" marT="18775" marB="187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4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"/>
                        <a:buFont typeface="Arial"/>
                        <a:buNone/>
                      </a:pPr>
                      <a:r>
                        <a:rPr lang="pl-PL" sz="1600" b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Infodemiology</a:t>
                      </a:r>
                      <a:endParaRPr sz="1600" b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200" marR="47200" marT="18775" marB="1877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Twentieth Century"/>
                        <a:buNone/>
                      </a:pPr>
                      <a:r>
                        <a:rPr lang="pl-PL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Adherence to biosecurity, social tensions (NLP) 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200" marR="47200" marT="18775" marB="1877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wentieth Century"/>
                        <a:buNone/>
                      </a:pPr>
                      <a:r>
                        <a:rPr lang="pl-PL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Adherence to biosecurity, social tensions  (NLP)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200" marR="47200" marT="18775" marB="1877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wentieth Century"/>
                        <a:buNone/>
                      </a:pPr>
                      <a:r>
                        <a:rPr lang="pl-PL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Antisanitarian attitude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200" marR="47200" marT="18775" marB="1877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wentieth Century"/>
                        <a:buNone/>
                      </a:pPr>
                      <a:r>
                        <a:rPr lang="pl-PL" sz="14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200" marR="47200" marT="18775" marB="1877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wentieth Century"/>
                        <a:buNone/>
                      </a:pPr>
                      <a:r>
                        <a:rPr lang="pl-PL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Perception of AM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200" marR="47200" marT="18775" marB="1877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wentieth Century"/>
                        <a:buNone/>
                      </a:pPr>
                      <a:r>
                        <a:rPr lang="pl-PL" sz="14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Comparing discussion in Poland and Germany</a:t>
                      </a:r>
                      <a:endParaRPr sz="1400" b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200" marR="47200" marT="18775" marB="1877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11" name="Google Shape;211;p50"/>
          <p:cNvGrpSpPr/>
          <p:nvPr/>
        </p:nvGrpSpPr>
        <p:grpSpPr>
          <a:xfrm>
            <a:off x="7413233" y="123292"/>
            <a:ext cx="1133491" cy="888991"/>
            <a:chOff x="12678709" y="13492525"/>
            <a:chExt cx="2647517" cy="2139741"/>
          </a:xfrm>
        </p:grpSpPr>
        <p:pic>
          <p:nvPicPr>
            <p:cNvPr id="212" name="Google Shape;212;p50"/>
            <p:cNvPicPr preferRelativeResize="0"/>
            <p:nvPr/>
          </p:nvPicPr>
          <p:blipFill rotWithShape="1">
            <a:blip r:embed="rId5">
              <a:alphaModFix/>
            </a:blip>
            <a:srcRect b="41604"/>
            <a:stretch/>
          </p:blipFill>
          <p:spPr>
            <a:xfrm>
              <a:off x="12678709" y="14086301"/>
              <a:ext cx="2647508" cy="15459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3" name="Google Shape;213;p50"/>
            <p:cNvSpPr txBox="1"/>
            <p:nvPr/>
          </p:nvSpPr>
          <p:spPr>
            <a:xfrm>
              <a:off x="12678725" y="13492525"/>
              <a:ext cx="2647501" cy="600900"/>
            </a:xfrm>
            <a:prstGeom prst="rect">
              <a:avLst/>
            </a:prstGeom>
            <a:solidFill>
              <a:srgbClr val="3B7083"/>
            </a:solidFill>
            <a:ln>
              <a:noFill/>
            </a:ln>
          </p:spPr>
          <p:txBody>
            <a:bodyPr spcFirstLastPara="1" wrap="square" lIns="39800" tIns="39800" rIns="39800" bIns="398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Twentieth Century"/>
                <a:buNone/>
              </a:pPr>
              <a:r>
                <a:rPr lang="pl-PL" sz="1100" b="1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Antimicrobial USE</a:t>
              </a:r>
              <a:endParaRPr sz="1100" b="1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214" name="Google Shape;214;p50"/>
          <p:cNvSpPr txBox="1"/>
          <p:nvPr/>
        </p:nvSpPr>
        <p:spPr>
          <a:xfrm>
            <a:off x="3862188" y="115599"/>
            <a:ext cx="1133482" cy="265043"/>
          </a:xfrm>
          <a:prstGeom prst="rect">
            <a:avLst/>
          </a:prstGeom>
          <a:solidFill>
            <a:srgbClr val="3B7083"/>
          </a:solidFill>
          <a:ln>
            <a:noFill/>
          </a:ln>
        </p:spPr>
        <p:txBody>
          <a:bodyPr spcFirstLastPara="1" wrap="square" lIns="39800" tIns="39800" rIns="39800" bIns="398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wentieth Century"/>
              <a:buNone/>
            </a:pPr>
            <a:r>
              <a:rPr lang="pl-PL" sz="1200" b="1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ASF</a:t>
            </a:r>
            <a:endParaRPr sz="1200" b="1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15" name="Google Shape;215;p50"/>
          <p:cNvPicPr preferRelativeResize="0"/>
          <p:nvPr/>
        </p:nvPicPr>
        <p:blipFill rotWithShape="1">
          <a:blip r:embed="rId6">
            <a:alphaModFix/>
          </a:blip>
          <a:srcRect b="41034"/>
          <a:stretch/>
        </p:blipFill>
        <p:spPr>
          <a:xfrm>
            <a:off x="6235628" y="379780"/>
            <a:ext cx="1133486" cy="64423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50"/>
          <p:cNvSpPr txBox="1"/>
          <p:nvPr/>
        </p:nvSpPr>
        <p:spPr>
          <a:xfrm>
            <a:off x="3860963" y="351516"/>
            <a:ext cx="1125600" cy="632400"/>
          </a:xfrm>
          <a:prstGeom prst="rect">
            <a:avLst/>
          </a:prstGeom>
          <a:solidFill>
            <a:srgbClr val="3B7083"/>
          </a:solidFill>
          <a:ln>
            <a:noFill/>
          </a:ln>
        </p:spPr>
        <p:txBody>
          <a:bodyPr spcFirstLastPara="1" wrap="square" lIns="39800" tIns="39800" rIns="39800" bIns="398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1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7" name="Google Shape;217;p50"/>
          <p:cNvSpPr txBox="1"/>
          <p:nvPr/>
        </p:nvSpPr>
        <p:spPr>
          <a:xfrm>
            <a:off x="8653202" y="139093"/>
            <a:ext cx="1133482" cy="234266"/>
          </a:xfrm>
          <a:prstGeom prst="rect">
            <a:avLst/>
          </a:prstGeom>
          <a:solidFill>
            <a:srgbClr val="3B7083"/>
          </a:solidFill>
          <a:ln>
            <a:noFill/>
          </a:ln>
        </p:spPr>
        <p:txBody>
          <a:bodyPr spcFirstLastPara="1" wrap="square" lIns="39800" tIns="39800" rIns="39800" bIns="398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wentieth Century"/>
              <a:buNone/>
            </a:pPr>
            <a:r>
              <a:rPr lang="pl-PL" sz="1000" b="1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Ecological disasters</a:t>
            </a:r>
            <a:endParaRPr sz="1000" b="1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8" name="Google Shape;218;p50"/>
          <p:cNvSpPr txBox="1"/>
          <p:nvPr/>
        </p:nvSpPr>
        <p:spPr>
          <a:xfrm>
            <a:off x="8651977" y="356538"/>
            <a:ext cx="1125471" cy="632301"/>
          </a:xfrm>
          <a:prstGeom prst="rect">
            <a:avLst/>
          </a:prstGeom>
          <a:solidFill>
            <a:srgbClr val="3B7083"/>
          </a:solidFill>
          <a:ln>
            <a:noFill/>
          </a:ln>
        </p:spPr>
        <p:txBody>
          <a:bodyPr spcFirstLastPara="1" wrap="square" lIns="39800" tIns="39800" rIns="39800" bIns="398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1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19" name="Google Shape;219;p5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22329" y="459639"/>
            <a:ext cx="529200" cy="52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50" descr="Pi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187535" y="351516"/>
            <a:ext cx="563988" cy="563988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50"/>
          <p:cNvSpPr txBox="1"/>
          <p:nvPr/>
        </p:nvSpPr>
        <p:spPr>
          <a:xfrm>
            <a:off x="1299025" y="6553200"/>
            <a:ext cx="10256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u="sng">
                <a:solidFill>
                  <a:schemeClr val="hlink"/>
                </a:solidFill>
                <a:hlinkClick r:id="rId9"/>
              </a:rPr>
              <a:t>http://interdisciplinary-research.eu/wp-content/uploads/2023/09/wroclaw_fens.pptx.pdf</a:t>
            </a:r>
            <a:r>
              <a:rPr lang="pl-PL"/>
              <a:t> </a:t>
            </a:r>
            <a:endParaRPr/>
          </a:p>
        </p:txBody>
      </p:sp>
      <p:pic>
        <p:nvPicPr>
          <p:cNvPr id="222" name="Google Shape;222;p5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438700" y="-13300"/>
            <a:ext cx="1590550" cy="1613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5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463942" y="1726733"/>
            <a:ext cx="1590566" cy="145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5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325150" y="3334651"/>
            <a:ext cx="1866850" cy="184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5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0438698" y="5298125"/>
            <a:ext cx="1590550" cy="1133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0"/>
          <p:cNvSpPr txBox="1"/>
          <p:nvPr/>
        </p:nvSpPr>
        <p:spPr>
          <a:xfrm>
            <a:off x="174662" y="181643"/>
            <a:ext cx="8183880" cy="4256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l-PL" sz="2800" b="0" i="1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I simply wish that, in a matter which so closely concerns the well-being of mankind, no decision shall be made without all the knowledge which a little analysis and calculation can provide.</a:t>
            </a:r>
            <a:endParaRPr sz="2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l-PL" sz="2800" b="1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Daniel Bernoulli</a:t>
            </a:r>
            <a:r>
              <a:rPr lang="pl-PL" sz="28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, presenting</a:t>
            </a:r>
            <a:endParaRPr sz="2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l-PL" sz="28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his estimates of smallpox</a:t>
            </a:r>
            <a:endParaRPr sz="2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l-PL" sz="28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Royal Academy of Sciences, </a:t>
            </a:r>
            <a:endParaRPr sz="2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l-PL" sz="28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Paris, 30 April 1760</a:t>
            </a:r>
            <a:endParaRPr sz="2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410360"/>
            <a:ext cx="1866600" cy="244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76162" y="4410360"/>
            <a:ext cx="1990440" cy="2304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26764" y="183040"/>
            <a:ext cx="2983428" cy="2621786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0"/>
          <p:cNvSpPr txBox="1"/>
          <p:nvPr/>
        </p:nvSpPr>
        <p:spPr>
          <a:xfrm>
            <a:off x="6502400" y="3044651"/>
            <a:ext cx="5689600" cy="2845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pl-PL" sz="26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I</a:t>
            </a:r>
            <a:r>
              <a:rPr lang="pl-PL" sz="255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n Europe smallpox </a:t>
            </a:r>
            <a:r>
              <a:rPr lang="pl-PL" sz="2550" b="1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last time appeared in Wroclaw in 1963,</a:t>
            </a:r>
            <a:r>
              <a:rPr lang="pl-PL" sz="255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but it was stopped by the actions of the government and epidemiologists. Moreover smallpox was eradicated by WHO in 1979. </a:t>
            </a:r>
            <a:r>
              <a:rPr lang="pl-PL" sz="2550" b="1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Bernoulli (1760) actually used date provided from Wroclaw </a:t>
            </a:r>
            <a:r>
              <a:rPr lang="pl-PL" sz="255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to estimate his model.</a:t>
            </a:r>
            <a:endParaRPr sz="25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1"/>
          <p:cNvSpPr/>
          <p:nvPr/>
        </p:nvSpPr>
        <p:spPr>
          <a:xfrm>
            <a:off x="143789" y="2065854"/>
            <a:ext cx="7741080" cy="4590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pl-PL" sz="26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Susceptible (S), Infectious (I), Removed (R)</a:t>
            </a:r>
            <a:endParaRPr sz="2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pl-PL" sz="2600" b="0" i="0" u="none" strike="noStrike" cap="none">
                <a:solidFill>
                  <a:srgbClr val="C0C0C0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endParaRPr sz="2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1"/>
          <p:cNvSpPr/>
          <p:nvPr/>
        </p:nvSpPr>
        <p:spPr>
          <a:xfrm>
            <a:off x="310080" y="941814"/>
            <a:ext cx="785520" cy="785520"/>
          </a:xfrm>
          <a:prstGeom prst="ellipse">
            <a:avLst/>
          </a:prstGeom>
          <a:solidFill>
            <a:srgbClr val="92D050"/>
          </a:solidFill>
          <a:ln w="11500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l-PL" sz="3600" b="1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endParaRPr sz="3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1"/>
          <p:cNvSpPr/>
          <p:nvPr/>
        </p:nvSpPr>
        <p:spPr>
          <a:xfrm>
            <a:off x="1381440" y="1370214"/>
            <a:ext cx="999720" cy="10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50" cap="flat" cmpd="sng">
            <a:solidFill>
              <a:srgbClr val="000000"/>
            </a:solidFill>
            <a:prstDash val="solid"/>
            <a:round/>
            <a:headEnd type="none" w="sm" len="sm"/>
            <a:tailEnd type="stealth" w="med" len="med"/>
          </a:ln>
        </p:spPr>
      </p:sp>
      <p:sp>
        <p:nvSpPr>
          <p:cNvPr id="132" name="Google Shape;132;p11"/>
          <p:cNvSpPr/>
          <p:nvPr/>
        </p:nvSpPr>
        <p:spPr>
          <a:xfrm>
            <a:off x="2810280" y="941814"/>
            <a:ext cx="785520" cy="785520"/>
          </a:xfrm>
          <a:prstGeom prst="ellipse">
            <a:avLst/>
          </a:prstGeom>
          <a:solidFill>
            <a:srgbClr val="FF0000"/>
          </a:solidFill>
          <a:ln w="1150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l-PL" sz="3600" b="1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endParaRPr sz="3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1"/>
          <p:cNvSpPr/>
          <p:nvPr/>
        </p:nvSpPr>
        <p:spPr>
          <a:xfrm>
            <a:off x="3881640" y="1370214"/>
            <a:ext cx="999720" cy="10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50" cap="flat" cmpd="sng">
            <a:solidFill>
              <a:srgbClr val="000000"/>
            </a:solidFill>
            <a:prstDash val="solid"/>
            <a:round/>
            <a:headEnd type="none" w="sm" len="sm"/>
            <a:tailEnd type="stealth" w="med" len="med"/>
          </a:ln>
        </p:spPr>
      </p:sp>
      <p:sp>
        <p:nvSpPr>
          <p:cNvPr id="134" name="Google Shape;134;p11"/>
          <p:cNvSpPr/>
          <p:nvPr/>
        </p:nvSpPr>
        <p:spPr>
          <a:xfrm>
            <a:off x="5310480" y="941814"/>
            <a:ext cx="785520" cy="785520"/>
          </a:xfrm>
          <a:prstGeom prst="ellipse">
            <a:avLst/>
          </a:prstGeom>
          <a:solidFill>
            <a:srgbClr val="0070C0"/>
          </a:solidFill>
          <a:ln w="11500" cap="flat" cmpd="sng">
            <a:solidFill>
              <a:srgbClr val="0070C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l-PL" sz="3600" b="1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endParaRPr sz="3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1"/>
          <p:cNvSpPr txBox="1"/>
          <p:nvPr/>
        </p:nvSpPr>
        <p:spPr>
          <a:xfrm>
            <a:off x="-11" y="3219409"/>
            <a:ext cx="4201500" cy="3924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1"/>
          <p:cNvSpPr/>
          <p:nvPr/>
        </p:nvSpPr>
        <p:spPr>
          <a:xfrm>
            <a:off x="4201499" y="2621286"/>
            <a:ext cx="6407100" cy="3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l-PL" sz="2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Agent-based models (ABM) 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709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709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27593" y="3002113"/>
            <a:ext cx="6414129" cy="30378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Google Shape;138;p11"/>
          <p:cNvCxnSpPr/>
          <p:nvPr/>
        </p:nvCxnSpPr>
        <p:spPr>
          <a:xfrm rot="10800000" flipH="1">
            <a:off x="4356517" y="4644488"/>
            <a:ext cx="516600" cy="16794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39" name="Google Shape;139;p11"/>
          <p:cNvCxnSpPr/>
          <p:nvPr/>
        </p:nvCxnSpPr>
        <p:spPr>
          <a:xfrm rot="10800000" flipH="1">
            <a:off x="4614880" y="3352625"/>
            <a:ext cx="3229500" cy="27129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40" name="Google Shape;140;p11"/>
          <p:cNvCxnSpPr/>
          <p:nvPr/>
        </p:nvCxnSpPr>
        <p:spPr>
          <a:xfrm rot="10800000" flipH="1">
            <a:off x="5002425" y="3223506"/>
            <a:ext cx="4521300" cy="2971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41" name="Google Shape;141;p11"/>
          <p:cNvSpPr/>
          <p:nvPr/>
        </p:nvSpPr>
        <p:spPr>
          <a:xfrm>
            <a:off x="4227335" y="6194706"/>
            <a:ext cx="1291562" cy="645651"/>
          </a:xfrm>
          <a:custGeom>
            <a:avLst/>
            <a:gdLst/>
            <a:ahLst/>
            <a:cxnLst/>
            <a:rect l="l" t="t" r="r" b="b"/>
            <a:pathLst>
              <a:path w="21617" h="23506" extrusionOk="0">
                <a:moveTo>
                  <a:pt x="3822" y="20239"/>
                </a:moveTo>
                <a:cubicBezTo>
                  <a:pt x="5451" y="20418"/>
                  <a:pt x="7281" y="21646"/>
                  <a:pt x="8714" y="20776"/>
                </a:cubicBezTo>
                <a:cubicBezTo>
                  <a:pt x="8865" y="20686"/>
                  <a:pt x="8964" y="20455"/>
                  <a:pt x="9019" y="20239"/>
                </a:cubicBezTo>
                <a:cubicBezTo>
                  <a:pt x="9071" y="20036"/>
                  <a:pt x="9053" y="19804"/>
                  <a:pt x="9019" y="19597"/>
                </a:cubicBezTo>
                <a:cubicBezTo>
                  <a:pt x="8966" y="19288"/>
                  <a:pt x="8781" y="19048"/>
                  <a:pt x="8714" y="18743"/>
                </a:cubicBezTo>
                <a:cubicBezTo>
                  <a:pt x="8601" y="18227"/>
                  <a:pt x="8526" y="17674"/>
                  <a:pt x="8560" y="17138"/>
                </a:cubicBezTo>
                <a:cubicBezTo>
                  <a:pt x="8584" y="16800"/>
                  <a:pt x="8662" y="16459"/>
                  <a:pt x="8790" y="16170"/>
                </a:cubicBezTo>
                <a:cubicBezTo>
                  <a:pt x="8923" y="15870"/>
                  <a:pt x="9117" y="15626"/>
                  <a:pt x="9326" y="15422"/>
                </a:cubicBezTo>
                <a:cubicBezTo>
                  <a:pt x="9578" y="15179"/>
                  <a:pt x="9865" y="14979"/>
                  <a:pt x="10164" y="14886"/>
                </a:cubicBezTo>
                <a:cubicBezTo>
                  <a:pt x="10338" y="14833"/>
                  <a:pt x="10527" y="14833"/>
                  <a:pt x="10701" y="14886"/>
                </a:cubicBezTo>
                <a:cubicBezTo>
                  <a:pt x="11112" y="15016"/>
                  <a:pt x="11507" y="15284"/>
                  <a:pt x="11846" y="15638"/>
                </a:cubicBezTo>
                <a:cubicBezTo>
                  <a:pt x="12122" y="15922"/>
                  <a:pt x="12397" y="16268"/>
                  <a:pt x="12534" y="16707"/>
                </a:cubicBezTo>
                <a:cubicBezTo>
                  <a:pt x="12687" y="17203"/>
                  <a:pt x="12716" y="17792"/>
                  <a:pt x="12641" y="18321"/>
                </a:cubicBezTo>
                <a:cubicBezTo>
                  <a:pt x="12586" y="18707"/>
                  <a:pt x="12368" y="19012"/>
                  <a:pt x="12246" y="19365"/>
                </a:cubicBezTo>
                <a:cubicBezTo>
                  <a:pt x="12151" y="19646"/>
                  <a:pt x="12009" y="19914"/>
                  <a:pt x="11983" y="20223"/>
                </a:cubicBezTo>
                <a:cubicBezTo>
                  <a:pt x="11962" y="20471"/>
                  <a:pt x="11930" y="20808"/>
                  <a:pt x="12070" y="20963"/>
                </a:cubicBezTo>
                <a:cubicBezTo>
                  <a:pt x="13488" y="22552"/>
                  <a:pt x="15695" y="20678"/>
                  <a:pt x="17507" y="20532"/>
                </a:cubicBezTo>
                <a:lnTo>
                  <a:pt x="17542" y="20524"/>
                </a:lnTo>
                <a:cubicBezTo>
                  <a:pt x="17438" y="17983"/>
                  <a:pt x="16101" y="14890"/>
                  <a:pt x="17235" y="12902"/>
                </a:cubicBezTo>
                <a:cubicBezTo>
                  <a:pt x="17345" y="12707"/>
                  <a:pt x="17586" y="12752"/>
                  <a:pt x="17762" y="12780"/>
                </a:cubicBezTo>
                <a:cubicBezTo>
                  <a:pt x="17983" y="12817"/>
                  <a:pt x="18174" y="13016"/>
                  <a:pt x="18374" y="13150"/>
                </a:cubicBezTo>
                <a:cubicBezTo>
                  <a:pt x="18627" y="13321"/>
                  <a:pt x="18844" y="13626"/>
                  <a:pt x="19120" y="13703"/>
                </a:cubicBezTo>
                <a:cubicBezTo>
                  <a:pt x="19497" y="13809"/>
                  <a:pt x="19917" y="13768"/>
                  <a:pt x="20271" y="13553"/>
                </a:cubicBezTo>
                <a:cubicBezTo>
                  <a:pt x="20584" y="13362"/>
                  <a:pt x="20831" y="12975"/>
                  <a:pt x="21034" y="12589"/>
                </a:cubicBezTo>
                <a:cubicBezTo>
                  <a:pt x="21286" y="12114"/>
                  <a:pt x="21477" y="11561"/>
                  <a:pt x="21570" y="10984"/>
                </a:cubicBezTo>
                <a:cubicBezTo>
                  <a:pt x="21608" y="10740"/>
                  <a:pt x="21608" y="10476"/>
                  <a:pt x="21570" y="10232"/>
                </a:cubicBezTo>
                <a:cubicBezTo>
                  <a:pt x="21504" y="9813"/>
                  <a:pt x="21361" y="9411"/>
                  <a:pt x="21187" y="9057"/>
                </a:cubicBezTo>
                <a:cubicBezTo>
                  <a:pt x="21042" y="8764"/>
                  <a:pt x="20868" y="8492"/>
                  <a:pt x="20654" y="8305"/>
                </a:cubicBezTo>
                <a:cubicBezTo>
                  <a:pt x="20448" y="8126"/>
                  <a:pt x="20204" y="8016"/>
                  <a:pt x="19964" y="7984"/>
                </a:cubicBezTo>
                <a:cubicBezTo>
                  <a:pt x="19581" y="7935"/>
                  <a:pt x="19186" y="8041"/>
                  <a:pt x="18818" y="8199"/>
                </a:cubicBezTo>
                <a:cubicBezTo>
                  <a:pt x="18601" y="8293"/>
                  <a:pt x="18429" y="8553"/>
                  <a:pt x="18209" y="8626"/>
                </a:cubicBezTo>
                <a:cubicBezTo>
                  <a:pt x="18061" y="8675"/>
                  <a:pt x="17896" y="8699"/>
                  <a:pt x="17751" y="8626"/>
                </a:cubicBezTo>
                <a:cubicBezTo>
                  <a:pt x="17597" y="8549"/>
                  <a:pt x="17432" y="8411"/>
                  <a:pt x="17368" y="8199"/>
                </a:cubicBezTo>
                <a:cubicBezTo>
                  <a:pt x="16747" y="6191"/>
                  <a:pt x="17623" y="3631"/>
                  <a:pt x="17751" y="1342"/>
                </a:cubicBezTo>
                <a:lnTo>
                  <a:pt x="17722" y="1358"/>
                </a:lnTo>
                <a:cubicBezTo>
                  <a:pt x="16089" y="1180"/>
                  <a:pt x="14262" y="-48"/>
                  <a:pt x="12829" y="822"/>
                </a:cubicBezTo>
                <a:cubicBezTo>
                  <a:pt x="12679" y="911"/>
                  <a:pt x="12580" y="1143"/>
                  <a:pt x="12525" y="1358"/>
                </a:cubicBezTo>
                <a:cubicBezTo>
                  <a:pt x="12473" y="1562"/>
                  <a:pt x="12490" y="1793"/>
                  <a:pt x="12525" y="2001"/>
                </a:cubicBezTo>
                <a:cubicBezTo>
                  <a:pt x="12577" y="2310"/>
                  <a:pt x="12763" y="2549"/>
                  <a:pt x="12829" y="2854"/>
                </a:cubicBezTo>
                <a:cubicBezTo>
                  <a:pt x="12942" y="3370"/>
                  <a:pt x="13018" y="3923"/>
                  <a:pt x="12983" y="4460"/>
                </a:cubicBezTo>
                <a:cubicBezTo>
                  <a:pt x="12960" y="4797"/>
                  <a:pt x="12882" y="5139"/>
                  <a:pt x="12754" y="5427"/>
                </a:cubicBezTo>
                <a:cubicBezTo>
                  <a:pt x="12621" y="5728"/>
                  <a:pt x="12426" y="5972"/>
                  <a:pt x="12217" y="6175"/>
                </a:cubicBezTo>
                <a:cubicBezTo>
                  <a:pt x="11965" y="6419"/>
                  <a:pt x="11678" y="6618"/>
                  <a:pt x="11379" y="6712"/>
                </a:cubicBezTo>
                <a:cubicBezTo>
                  <a:pt x="11205" y="6765"/>
                  <a:pt x="11017" y="6765"/>
                  <a:pt x="10843" y="6712"/>
                </a:cubicBezTo>
                <a:cubicBezTo>
                  <a:pt x="10431" y="6582"/>
                  <a:pt x="10037" y="6313"/>
                  <a:pt x="9697" y="5960"/>
                </a:cubicBezTo>
                <a:cubicBezTo>
                  <a:pt x="9422" y="5675"/>
                  <a:pt x="9146" y="5330"/>
                  <a:pt x="9010" y="4891"/>
                </a:cubicBezTo>
                <a:cubicBezTo>
                  <a:pt x="8856" y="4395"/>
                  <a:pt x="8827" y="3805"/>
                  <a:pt x="8903" y="3277"/>
                </a:cubicBezTo>
                <a:cubicBezTo>
                  <a:pt x="8958" y="2891"/>
                  <a:pt x="9175" y="2586"/>
                  <a:pt x="9297" y="2232"/>
                </a:cubicBezTo>
                <a:cubicBezTo>
                  <a:pt x="9393" y="1952"/>
                  <a:pt x="9535" y="1684"/>
                  <a:pt x="9561" y="1375"/>
                </a:cubicBezTo>
                <a:cubicBezTo>
                  <a:pt x="9581" y="1127"/>
                  <a:pt x="9613" y="789"/>
                  <a:pt x="9474" y="635"/>
                </a:cubicBezTo>
                <a:cubicBezTo>
                  <a:pt x="8056" y="-954"/>
                  <a:pt x="5849" y="924"/>
                  <a:pt x="4036" y="1066"/>
                </a:cubicBezTo>
                <a:lnTo>
                  <a:pt x="4057" y="1127"/>
                </a:lnTo>
                <a:cubicBezTo>
                  <a:pt x="4158" y="3667"/>
                  <a:pt x="5498" y="6760"/>
                  <a:pt x="4364" y="8748"/>
                </a:cubicBezTo>
                <a:cubicBezTo>
                  <a:pt x="4254" y="8943"/>
                  <a:pt x="4013" y="8899"/>
                  <a:pt x="3836" y="8870"/>
                </a:cubicBezTo>
                <a:cubicBezTo>
                  <a:pt x="3616" y="8833"/>
                  <a:pt x="3424" y="8634"/>
                  <a:pt x="3224" y="8500"/>
                </a:cubicBezTo>
                <a:cubicBezTo>
                  <a:pt x="2972" y="8329"/>
                  <a:pt x="2754" y="8025"/>
                  <a:pt x="2479" y="7947"/>
                </a:cubicBezTo>
                <a:cubicBezTo>
                  <a:pt x="2102" y="7842"/>
                  <a:pt x="1681" y="7882"/>
                  <a:pt x="1328" y="8098"/>
                </a:cubicBezTo>
                <a:cubicBezTo>
                  <a:pt x="1014" y="8289"/>
                  <a:pt x="768" y="8675"/>
                  <a:pt x="565" y="9061"/>
                </a:cubicBezTo>
                <a:cubicBezTo>
                  <a:pt x="312" y="9537"/>
                  <a:pt x="121" y="10089"/>
                  <a:pt x="28" y="10667"/>
                </a:cubicBezTo>
                <a:cubicBezTo>
                  <a:pt x="-9" y="10911"/>
                  <a:pt x="-9" y="11175"/>
                  <a:pt x="28" y="11419"/>
                </a:cubicBezTo>
                <a:cubicBezTo>
                  <a:pt x="95" y="11837"/>
                  <a:pt x="237" y="12240"/>
                  <a:pt x="411" y="12593"/>
                </a:cubicBezTo>
                <a:cubicBezTo>
                  <a:pt x="556" y="12886"/>
                  <a:pt x="730" y="13158"/>
                  <a:pt x="945" y="13345"/>
                </a:cubicBezTo>
                <a:cubicBezTo>
                  <a:pt x="1151" y="13524"/>
                  <a:pt x="1394" y="13634"/>
                  <a:pt x="1635" y="13666"/>
                </a:cubicBezTo>
                <a:cubicBezTo>
                  <a:pt x="2018" y="13715"/>
                  <a:pt x="2412" y="13610"/>
                  <a:pt x="2780" y="13451"/>
                </a:cubicBezTo>
                <a:cubicBezTo>
                  <a:pt x="2998" y="13358"/>
                  <a:pt x="3169" y="13097"/>
                  <a:pt x="3390" y="13024"/>
                </a:cubicBezTo>
                <a:cubicBezTo>
                  <a:pt x="3537" y="12975"/>
                  <a:pt x="3703" y="12951"/>
                  <a:pt x="3848" y="13024"/>
                </a:cubicBezTo>
                <a:cubicBezTo>
                  <a:pt x="4001" y="13101"/>
                  <a:pt x="4167" y="13240"/>
                  <a:pt x="4231" y="13451"/>
                </a:cubicBezTo>
                <a:cubicBezTo>
                  <a:pt x="4851" y="15459"/>
                  <a:pt x="3975" y="18024"/>
                  <a:pt x="3848" y="20308"/>
                </a:cubicBezTo>
                <a:lnTo>
                  <a:pt x="3822" y="20239"/>
                </a:lnTo>
                <a:close/>
              </a:path>
            </a:pathLst>
          </a:custGeom>
          <a:solidFill>
            <a:srgbClr val="729FCF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????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11"/>
          <p:cNvPicPr preferRelativeResize="0"/>
          <p:nvPr/>
        </p:nvPicPr>
        <p:blipFill rotWithShape="1">
          <a:blip r:embed="rId5">
            <a:alphaModFix/>
          </a:blip>
          <a:srcRect t="18307"/>
          <a:stretch/>
        </p:blipFill>
        <p:spPr>
          <a:xfrm>
            <a:off x="8200448" y="-1"/>
            <a:ext cx="3991549" cy="24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96122" y="10698"/>
            <a:ext cx="1733900" cy="122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g1e7a5f50689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525" y="0"/>
            <a:ext cx="10563225" cy="62960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g1e7a5f50689_0_10"/>
          <p:cNvSpPr txBox="1"/>
          <p:nvPr/>
        </p:nvSpPr>
        <p:spPr>
          <a:xfrm>
            <a:off x="378800" y="6296025"/>
            <a:ext cx="11250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u="sng">
                <a:solidFill>
                  <a:schemeClr val="hlink"/>
                </a:solidFill>
                <a:hlinkClick r:id="rId4"/>
              </a:rPr>
              <a:t>https://docs.google.com/spreadsheets/d/1125HWV1Fh38XcQ8epSW0S07rIf6KpN6wiEzFgIu5IA4/edit?usp=sharing</a:t>
            </a:r>
            <a:r>
              <a:rPr lang="pl-PL"/>
              <a:t>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g1e7a5f50689_0_18"/>
          <p:cNvGrpSpPr/>
          <p:nvPr/>
        </p:nvGrpSpPr>
        <p:grpSpPr>
          <a:xfrm>
            <a:off x="126" y="118"/>
            <a:ext cx="7645029" cy="6857997"/>
            <a:chOff x="15594100" y="11790750"/>
            <a:chExt cx="5707802" cy="5120201"/>
          </a:xfrm>
        </p:grpSpPr>
        <p:pic>
          <p:nvPicPr>
            <p:cNvPr id="157" name="Google Shape;157;g1e7a5f50689_0_18" title="Chart"/>
            <p:cNvPicPr preferRelativeResize="0"/>
            <p:nvPr/>
          </p:nvPicPr>
          <p:blipFill rotWithShape="1">
            <a:blip r:embed="rId3">
              <a:alphaModFix/>
            </a:blip>
            <a:srcRect r="31086"/>
            <a:stretch/>
          </p:blipFill>
          <p:spPr>
            <a:xfrm>
              <a:off x="15594100" y="11790750"/>
              <a:ext cx="5707802" cy="51202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" name="Google Shape;158;g1e7a5f50689_0_18" title="Chart"/>
            <p:cNvPicPr preferRelativeResize="0"/>
            <p:nvPr/>
          </p:nvPicPr>
          <p:blipFill rotWithShape="1">
            <a:blip r:embed="rId4">
              <a:alphaModFix/>
            </a:blip>
            <a:srcRect r="22142"/>
            <a:stretch/>
          </p:blipFill>
          <p:spPr>
            <a:xfrm>
              <a:off x="17082499" y="13721125"/>
              <a:ext cx="2730988" cy="18144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9" name="Google Shape;159;g1e7a5f50689_0_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45156" y="2075550"/>
            <a:ext cx="4242044" cy="33410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g1e7a5f50689_0_38"/>
          <p:cNvPicPr preferRelativeResize="0"/>
          <p:nvPr/>
        </p:nvPicPr>
        <p:blipFill rotWithShape="1">
          <a:blip r:embed="rId3">
            <a:alphaModFix/>
          </a:blip>
          <a:srcRect l="28997" t="44233" r="31583" b="18238"/>
          <a:stretch/>
        </p:blipFill>
        <p:spPr>
          <a:xfrm>
            <a:off x="2999650" y="106450"/>
            <a:ext cx="6780675" cy="6455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oogle Shape;171;g1e7a5f50689_0_25"/>
          <p:cNvGrpSpPr/>
          <p:nvPr/>
        </p:nvGrpSpPr>
        <p:grpSpPr>
          <a:xfrm>
            <a:off x="0" y="-152"/>
            <a:ext cx="8270074" cy="6857937"/>
            <a:chOff x="469538" y="11660463"/>
            <a:chExt cx="5611776" cy="4653550"/>
          </a:xfrm>
        </p:grpSpPr>
        <p:pic>
          <p:nvPicPr>
            <p:cNvPr id="172" name="Google Shape;172;g1e7a5f50689_0_25" title="Chart"/>
            <p:cNvPicPr preferRelativeResize="0"/>
            <p:nvPr/>
          </p:nvPicPr>
          <p:blipFill rotWithShape="1">
            <a:blip r:embed="rId3">
              <a:alphaModFix/>
            </a:blip>
            <a:srcRect r="25456"/>
            <a:stretch/>
          </p:blipFill>
          <p:spPr>
            <a:xfrm>
              <a:off x="469538" y="11660463"/>
              <a:ext cx="5611776" cy="4653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3" name="Google Shape;173;g1e7a5f50689_0_25" title="Chart"/>
            <p:cNvPicPr preferRelativeResize="0"/>
            <p:nvPr/>
          </p:nvPicPr>
          <p:blipFill rotWithShape="1">
            <a:blip r:embed="rId4">
              <a:alphaModFix/>
            </a:blip>
            <a:srcRect r="41397"/>
            <a:stretch/>
          </p:blipFill>
          <p:spPr>
            <a:xfrm>
              <a:off x="2139163" y="13191313"/>
              <a:ext cx="2294849" cy="2025576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174" name="Google Shape;174;g1e7a5f50689_0_25"/>
          <p:cNvGraphicFramePr/>
          <p:nvPr/>
        </p:nvGraphicFramePr>
        <p:xfrm>
          <a:off x="8605700" y="716650"/>
          <a:ext cx="3211350" cy="6066075"/>
        </p:xfrm>
        <a:graphic>
          <a:graphicData uri="http://schemas.openxmlformats.org/drawingml/2006/table">
            <a:tbl>
              <a:tblPr>
                <a:noFill/>
                <a:tableStyleId>{964E8906-5DE4-43B2-8843-81CD3C5AA18F}</a:tableStyleId>
              </a:tblPr>
              <a:tblGrid>
                <a:gridCol w="1605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5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1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/>
                        <a:t>AR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/>
                        <a:t>Timer series (i.e. autoregression) of itself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1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l-PL">
                          <a:solidFill>
                            <a:schemeClr val="dk1"/>
                          </a:solidFill>
                        </a:rPr>
                        <a:t>AR_COV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l-PL">
                          <a:solidFill>
                            <a:schemeClr val="dk1"/>
                          </a:solidFill>
                        </a:rPr>
                        <a:t>Timer series (i.e. autoregression) with covariates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1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/>
                        <a:t>STOCH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/>
                        <a:t>stochastic model (i.e. branching process or probabilistic compartmental model)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1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/>
                        <a:t>OD(P)E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/>
                        <a:t>deterministic differential equations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1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/>
                        <a:t>ABM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/>
                        <a:t>Agent based model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1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/>
                        <a:t>CA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/>
                        <a:t>cellular automata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1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/>
                        <a:t>ML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/>
                        <a:t>Machine Learning model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5"/>
          <p:cNvSpPr/>
          <p:nvPr/>
        </p:nvSpPr>
        <p:spPr>
          <a:xfrm>
            <a:off x="232188" y="336959"/>
            <a:ext cx="7042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pl-PL" sz="2700" b="1" i="0" u="none" strike="noStrike" cap="none">
                <a:solidFill>
                  <a:srgbClr val="2F5496"/>
                </a:solidFill>
                <a:latin typeface="Arial Narrow"/>
                <a:ea typeface="Arial Narrow"/>
                <a:cs typeface="Arial Narrow"/>
                <a:sym typeface="Arial Narrow"/>
              </a:rPr>
              <a:t>FORECASTING OF COVID-19</a:t>
            </a:r>
            <a:endParaRPr sz="1350" b="0" i="0" u="none" strike="noStrike" cap="none">
              <a:solidFill>
                <a:srgbClr val="2F549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80" name="Google Shape;180;p15"/>
          <p:cNvSpPr/>
          <p:nvPr/>
        </p:nvSpPr>
        <p:spPr>
          <a:xfrm>
            <a:off x="1992645" y="821706"/>
            <a:ext cx="36390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pl-PL"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https://covid19forecasthub.eu/visualisation.html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p15"/>
          <p:cNvPicPr preferRelativeResize="0"/>
          <p:nvPr/>
        </p:nvPicPr>
        <p:blipFill rotWithShape="1">
          <a:blip r:embed="rId3">
            <a:alphaModFix/>
          </a:blip>
          <a:srcRect l="6572" t="30653" r="4817" b="7628"/>
          <a:stretch/>
        </p:blipFill>
        <p:spPr>
          <a:xfrm>
            <a:off x="329875" y="2291004"/>
            <a:ext cx="8102338" cy="3174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16"/>
          <p:cNvGrpSpPr/>
          <p:nvPr/>
        </p:nvGrpSpPr>
        <p:grpSpPr>
          <a:xfrm>
            <a:off x="1667842" y="164383"/>
            <a:ext cx="8753578" cy="6330595"/>
            <a:chOff x="1667842" y="164383"/>
            <a:chExt cx="8753578" cy="6330595"/>
          </a:xfrm>
        </p:grpSpPr>
        <p:sp>
          <p:nvSpPr>
            <p:cNvPr id="187" name="Google Shape;187;p16"/>
            <p:cNvSpPr/>
            <p:nvPr/>
          </p:nvSpPr>
          <p:spPr>
            <a:xfrm>
              <a:off x="1667844" y="1993185"/>
              <a:ext cx="3585681" cy="107878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pl-PL" sz="2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System dy</a:t>
              </a:r>
              <a:r>
                <a:rPr lang="pl-PL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</a:t>
              </a:r>
              <a:r>
                <a:rPr lang="pl-PL" sz="2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amics</a:t>
              </a: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16"/>
            <p:cNvSpPr/>
            <p:nvPr/>
          </p:nvSpPr>
          <p:spPr>
            <a:xfrm>
              <a:off x="1667843" y="3450403"/>
              <a:ext cx="3585681" cy="107878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pl-PL" sz="2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Agent based models</a:t>
              </a: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16"/>
            <p:cNvSpPr/>
            <p:nvPr/>
          </p:nvSpPr>
          <p:spPr>
            <a:xfrm>
              <a:off x="1667842" y="4907621"/>
              <a:ext cx="3585681" cy="107878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pl-PL" sz="2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Machine learning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6"/>
            <p:cNvSpPr/>
            <p:nvPr/>
          </p:nvSpPr>
          <p:spPr>
            <a:xfrm>
              <a:off x="6096001" y="4602822"/>
              <a:ext cx="4325419" cy="1892156"/>
            </a:xfrm>
            <a:prstGeom prst="ellipse">
              <a:avLst/>
            </a:prstGeom>
            <a:solidFill>
              <a:srgbClr val="FF0000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pl-PL" sz="2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Short-term prediction</a:t>
              </a: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16"/>
            <p:cNvSpPr/>
            <p:nvPr/>
          </p:nvSpPr>
          <p:spPr>
            <a:xfrm>
              <a:off x="6096001" y="2532577"/>
              <a:ext cx="4325419" cy="1892156"/>
            </a:xfrm>
            <a:prstGeom prst="ellipse">
              <a:avLst/>
            </a:prstGeom>
            <a:solidFill>
              <a:srgbClr val="FF0000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pl-PL" sz="2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Medium-term prediction</a:t>
              </a: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16"/>
            <p:cNvSpPr/>
            <p:nvPr/>
          </p:nvSpPr>
          <p:spPr>
            <a:xfrm>
              <a:off x="6096000" y="164383"/>
              <a:ext cx="4325419" cy="1892156"/>
            </a:xfrm>
            <a:prstGeom prst="ellipse">
              <a:avLst/>
            </a:prstGeom>
            <a:solidFill>
              <a:srgbClr val="FF0000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pl-PL" sz="2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Long-term prediction</a:t>
              </a: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93" name="Google Shape;193;p16"/>
            <p:cNvCxnSpPr>
              <a:stCxn id="189" idx="3"/>
              <a:endCxn id="190" idx="2"/>
            </p:cNvCxnSpPr>
            <p:nvPr/>
          </p:nvCxnSpPr>
          <p:spPr>
            <a:xfrm>
              <a:off x="5253523" y="5447015"/>
              <a:ext cx="842400" cy="102000"/>
            </a:xfrm>
            <a:prstGeom prst="straightConnector1">
              <a:avLst/>
            </a:pr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4" name="Google Shape;194;p16"/>
            <p:cNvCxnSpPr>
              <a:stCxn id="188" idx="3"/>
              <a:endCxn id="191" idx="2"/>
            </p:cNvCxnSpPr>
            <p:nvPr/>
          </p:nvCxnSpPr>
          <p:spPr>
            <a:xfrm rot="10800000" flipH="1">
              <a:off x="5253524" y="3478596"/>
              <a:ext cx="842400" cy="511200"/>
            </a:xfrm>
            <a:prstGeom prst="straightConnector1">
              <a:avLst/>
            </a:prstGeom>
            <a:noFill/>
            <a:ln w="571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5" name="Google Shape;195;p16"/>
            <p:cNvCxnSpPr>
              <a:stCxn id="187" idx="3"/>
              <a:endCxn id="192" idx="3"/>
            </p:cNvCxnSpPr>
            <p:nvPr/>
          </p:nvCxnSpPr>
          <p:spPr>
            <a:xfrm rot="10800000" flipH="1">
              <a:off x="5253525" y="1779579"/>
              <a:ext cx="1476000" cy="753000"/>
            </a:xfrm>
            <a:prstGeom prst="straightConnector1">
              <a:avLst/>
            </a:prstGeom>
            <a:noFill/>
            <a:ln w="571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96" name="Google Shape;196;p16"/>
          <p:cNvSpPr txBox="1"/>
          <p:nvPr/>
        </p:nvSpPr>
        <p:spPr>
          <a:xfrm>
            <a:off x="3029850" y="6059725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900">
                <a:solidFill>
                  <a:srgbClr val="333333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PL_GRedlarsk REl_wis 0.12 (next 0.36)</a:t>
            </a:r>
            <a:endParaRPr/>
          </a:p>
        </p:txBody>
      </p:sp>
      <p:sp>
        <p:nvSpPr>
          <p:cNvPr id="197" name="Google Shape;197;p16"/>
          <p:cNvSpPr txBox="1"/>
          <p:nvPr/>
        </p:nvSpPr>
        <p:spPr>
          <a:xfrm>
            <a:off x="5323100" y="4234550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900">
                <a:solidFill>
                  <a:srgbClr val="333333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ICM-agentModel (next are close to it)</a:t>
            </a:r>
            <a:endParaRPr/>
          </a:p>
        </p:txBody>
      </p:sp>
      <p:sp>
        <p:nvSpPr>
          <p:cNvPr id="198" name="Google Shape;198;p16"/>
          <p:cNvSpPr txBox="1"/>
          <p:nvPr/>
        </p:nvSpPr>
        <p:spPr>
          <a:xfrm>
            <a:off x="5466900" y="1463525"/>
            <a:ext cx="67251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000">
                <a:solidFill>
                  <a:srgbClr val="333333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?</a:t>
            </a:r>
            <a:endParaRPr sz="45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504</Words>
  <Application>Microsoft Office PowerPoint</Application>
  <PresentationFormat>Widescreen</PresentationFormat>
  <Paragraphs>102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Calibri</vt:lpstr>
      <vt:lpstr>Arial</vt:lpstr>
      <vt:lpstr>Source Sans Pro</vt:lpstr>
      <vt:lpstr>Twentieth Century</vt:lpstr>
      <vt:lpstr>Times New Roman</vt:lpstr>
      <vt:lpstr>Tahoma</vt:lpstr>
      <vt:lpstr>Times</vt:lpstr>
      <vt:lpstr>Arial Narrow</vt:lpstr>
      <vt:lpstr>Office Theme</vt:lpstr>
      <vt:lpstr>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Andrzej Jarynowski</dc:creator>
  <cp:lastModifiedBy>Andrzej Jarynowski</cp:lastModifiedBy>
  <cp:revision>3</cp:revision>
  <cp:lastPrinted>2023-09-14T13:04:38Z</cp:lastPrinted>
  <dcterms:created xsi:type="dcterms:W3CDTF">2023-06-10T06:17:15Z</dcterms:created>
  <dcterms:modified xsi:type="dcterms:W3CDTF">2023-09-14T14:20:50Z</dcterms:modified>
</cp:coreProperties>
</file>